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8" r:id="rId1"/>
  </p:sldMasterIdLst>
  <p:sldIdLst>
    <p:sldId id="256" r:id="rId2"/>
    <p:sldId id="257" r:id="rId3"/>
    <p:sldId id="261" r:id="rId4"/>
    <p:sldId id="262" r:id="rId5"/>
    <p:sldId id="258" r:id="rId6"/>
    <p:sldId id="259" r:id="rId7"/>
    <p:sldId id="260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138" y="76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6162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27314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3864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ita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de-DE" smtClean="0"/>
              <a:t>Formatvorlagen des Textmasters bearbeiten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07417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0286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6/12/2023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57437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Bild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6/12/2023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44921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6/12/2023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7633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3893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0542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3806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/>
              <a:t>6/12/2023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5348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6/12/2023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2978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6/12/2023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1248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6/12/2023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1479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6/12/2023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9301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7069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6/12/2023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657559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  <p:sldLayoutId id="2147483683" r:id="rId15"/>
    <p:sldLayoutId id="2147483684" r:id="rId16"/>
    <p:sldLayoutId id="2147483685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7.jpeg"/><Relationship Id="rId7" Type="http://schemas.openxmlformats.org/officeDocument/2006/relationships/image" Target="../media/image11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5472573-EA4A-47AF-87CE-41ADA59263B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de-DE" dirty="0"/>
              <a:t>Die OG</a:t>
            </a:r>
            <a:r>
              <a:rPr lang="de-DE" b="1" dirty="0"/>
              <a:t>S</a:t>
            </a:r>
            <a:r>
              <a:rPr lang="de-DE" dirty="0"/>
              <a:t> der JKS </a:t>
            </a:r>
            <a:r>
              <a:rPr lang="de-DE" dirty="0" err="1"/>
              <a:t>Erp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05146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F0D74471-E9BD-40E2-AAAD-855A386199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235299">
            <a:off x="414292" y="319594"/>
            <a:ext cx="4030463" cy="3022847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86C6568B-E33D-4405-8DDD-D7BC0E37C5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56249">
            <a:off x="6041269" y="536138"/>
            <a:ext cx="4030464" cy="3022848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A36FF30F-1D40-4C8E-A31F-D0142FFA31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7667" y="3547334"/>
            <a:ext cx="3829235" cy="2871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900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1BCC0453-4F60-4DAA-96B6-05C05C0C3A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230527">
            <a:off x="620191" y="370645"/>
            <a:ext cx="2914568" cy="32982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CD09BF3E-34E3-4C5C-8896-34C34B03EA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43891">
            <a:off x="6585857" y="295148"/>
            <a:ext cx="3003819" cy="315270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39E457AA-483F-4FC8-A486-6A28A3383A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184496">
            <a:off x="690048" y="3854447"/>
            <a:ext cx="3349841" cy="2512381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F8465899-66CB-41E3-8C90-751DE017F1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68923">
            <a:off x="5643695" y="3694435"/>
            <a:ext cx="3129334" cy="2764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313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1327783" y="2315852"/>
            <a:ext cx="8596668" cy="1320800"/>
          </a:xfrm>
        </p:spPr>
        <p:txBody>
          <a:bodyPr/>
          <a:lstStyle/>
          <a:p>
            <a:r>
              <a:rPr lang="de-DE" dirty="0" smtClean="0"/>
              <a:t>Haben sie noch Fragen?</a:t>
            </a:r>
            <a:br>
              <a:rPr lang="de-DE" dirty="0" smtClean="0"/>
            </a:b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4265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809309" y="2070754"/>
            <a:ext cx="8596668" cy="1320800"/>
          </a:xfrm>
        </p:spPr>
        <p:txBody>
          <a:bodyPr/>
          <a:lstStyle/>
          <a:p>
            <a:r>
              <a:rPr lang="de-DE" dirty="0" smtClean="0"/>
              <a:t>Vielen Dank für Ihre Aufmerksamkeit</a:t>
            </a:r>
            <a:br>
              <a:rPr lang="de-DE" dirty="0" smtClean="0"/>
            </a:br>
            <a:r>
              <a:rPr lang="de-DE" dirty="0" smtClean="0"/>
              <a:t>und einen schönen Abend.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021872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CBAC3B-022D-4808-8650-F84383F6AA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Was uns ausmacht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DDD2267A-498A-4315-B5E2-6C80BABB9B7A}"/>
              </a:ext>
            </a:extLst>
          </p:cNvPr>
          <p:cNvSpPr txBox="1"/>
          <p:nvPr/>
        </p:nvSpPr>
        <p:spPr>
          <a:xfrm>
            <a:off x="807868" y="1930400"/>
            <a:ext cx="7350711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de-DE" dirty="0"/>
              <a:t>Träger ist der schulinterne Betreuungsverein</a:t>
            </a:r>
          </a:p>
          <a:p>
            <a:pPr marL="285750" indent="-285750">
              <a:buFontTx/>
              <a:buChar char="-"/>
            </a:pPr>
            <a:endParaRPr lang="de-DE" dirty="0"/>
          </a:p>
          <a:p>
            <a:pPr marL="285750" indent="-285750">
              <a:buFontTx/>
              <a:buChar char="-"/>
            </a:pPr>
            <a:r>
              <a:rPr lang="de-DE" dirty="0"/>
              <a:t>Offenes Kinderhaus mit verschiedenen Themenräumen</a:t>
            </a:r>
          </a:p>
          <a:p>
            <a:pPr marL="285750" indent="-285750">
              <a:buFontTx/>
              <a:buChar char="-"/>
            </a:pPr>
            <a:endParaRPr lang="de-DE" dirty="0"/>
          </a:p>
          <a:p>
            <a:pPr marL="285750" indent="-285750">
              <a:buFontTx/>
              <a:buChar char="-"/>
            </a:pPr>
            <a:r>
              <a:rPr lang="de-DE" dirty="0"/>
              <a:t>Demokratisches Miteinander in altersgemischten Gruppen</a:t>
            </a:r>
          </a:p>
          <a:p>
            <a:pPr marL="285750" indent="-285750">
              <a:buFontTx/>
              <a:buChar char="-"/>
            </a:pPr>
            <a:endParaRPr lang="de-DE" dirty="0"/>
          </a:p>
          <a:p>
            <a:pPr marL="285750" indent="-285750">
              <a:buFontTx/>
              <a:buChar char="-"/>
            </a:pPr>
            <a:r>
              <a:rPr lang="de-DE" dirty="0"/>
              <a:t>Gesundes, abwechslungsreiches Mittagessen möglich</a:t>
            </a:r>
          </a:p>
          <a:p>
            <a:pPr marL="285750" indent="-285750">
              <a:buFontTx/>
              <a:buChar char="-"/>
            </a:pPr>
            <a:endParaRPr lang="de-DE" dirty="0"/>
          </a:p>
          <a:p>
            <a:pPr marL="285750" indent="-285750">
              <a:buFontTx/>
              <a:buChar char="-"/>
            </a:pPr>
            <a:r>
              <a:rPr lang="de-DE" dirty="0"/>
              <a:t>Hausaufgaben in festen Zeitfenstern und jahrgangsdifferenzierten Gruppen in Klassenräumen der Jahrgänge</a:t>
            </a:r>
          </a:p>
          <a:p>
            <a:pPr marL="285750" indent="-285750">
              <a:buFontTx/>
              <a:buChar char="-"/>
            </a:pPr>
            <a:endParaRPr lang="de-DE" dirty="0"/>
          </a:p>
          <a:p>
            <a:pPr marL="285750" indent="-285750">
              <a:buFontTx/>
              <a:buChar char="-"/>
            </a:pPr>
            <a:r>
              <a:rPr lang="de-DE" dirty="0"/>
              <a:t>Angebot der Ferienbetreuung für die OGS-Kinder (außer in den </a:t>
            </a:r>
            <a:r>
              <a:rPr lang="de-DE" smtClean="0"/>
              <a:t>Weihnachts-und Pfingstferien</a:t>
            </a:r>
            <a:r>
              <a:rPr lang="de-DE" dirty="0"/>
              <a:t>)</a:t>
            </a:r>
          </a:p>
          <a:p>
            <a:pPr marL="285750" indent="-285750">
              <a:buFontTx/>
              <a:buChar char="-"/>
            </a:pPr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74931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F76BD5-245C-45DF-8C62-C452C69C2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Betreuungszeiten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6C2BF16-994B-4625-B33B-52301882912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de-DE" sz="2400" dirty="0">
                <a:solidFill>
                  <a:schemeClr val="bg1"/>
                </a:solidFill>
              </a:rPr>
              <a:t>Kernzeit</a:t>
            </a:r>
          </a:p>
          <a:p>
            <a:r>
              <a:rPr lang="de-DE" dirty="0">
                <a:solidFill>
                  <a:schemeClr val="tx1"/>
                </a:solidFill>
              </a:rPr>
              <a:t>Nur für 1. und 2. Schuljahr</a:t>
            </a:r>
          </a:p>
          <a:p>
            <a:r>
              <a:rPr lang="de-DE" dirty="0">
                <a:solidFill>
                  <a:schemeClr val="tx1"/>
                </a:solidFill>
              </a:rPr>
              <a:t>Bis 13 Uhr</a:t>
            </a:r>
          </a:p>
          <a:p>
            <a:r>
              <a:rPr lang="de-DE" dirty="0">
                <a:solidFill>
                  <a:schemeClr val="tx1"/>
                </a:solidFill>
              </a:rPr>
              <a:t>Anwesenheit tageweise möglich</a:t>
            </a:r>
          </a:p>
          <a:p>
            <a:r>
              <a:rPr lang="de-DE" dirty="0">
                <a:solidFill>
                  <a:schemeClr val="tx1"/>
                </a:solidFill>
              </a:rPr>
              <a:t>Mittagessen möglich</a:t>
            </a:r>
          </a:p>
          <a:p>
            <a:r>
              <a:rPr lang="de-DE" dirty="0">
                <a:solidFill>
                  <a:schemeClr val="tx1"/>
                </a:solidFill>
              </a:rPr>
              <a:t>Keine </a:t>
            </a:r>
            <a:r>
              <a:rPr lang="de-DE" dirty="0" err="1">
                <a:solidFill>
                  <a:schemeClr val="tx1"/>
                </a:solidFill>
              </a:rPr>
              <a:t>Übezeit</a:t>
            </a:r>
            <a:endParaRPr lang="de-DE" dirty="0">
              <a:solidFill>
                <a:schemeClr val="tx1"/>
              </a:solidFill>
            </a:endParaRPr>
          </a:p>
          <a:p>
            <a:r>
              <a:rPr lang="de-DE" dirty="0">
                <a:solidFill>
                  <a:schemeClr val="tx1"/>
                </a:solidFill>
              </a:rPr>
              <a:t>Keine Betreuung an den beweglichen Ferientagen und in den Ferien</a:t>
            </a:r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BC151C29-7EBE-4C77-B00D-7C7D2FD7BEE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de-DE" sz="2400" dirty="0">
                <a:solidFill>
                  <a:schemeClr val="bg1"/>
                </a:solidFill>
              </a:rPr>
              <a:t>OGS</a:t>
            </a:r>
          </a:p>
          <a:p>
            <a:r>
              <a:rPr lang="de-DE" dirty="0">
                <a:solidFill>
                  <a:schemeClr val="tx1"/>
                </a:solidFill>
              </a:rPr>
              <a:t>Bis 16.15 Uhr</a:t>
            </a:r>
          </a:p>
          <a:p>
            <a:r>
              <a:rPr lang="de-DE" dirty="0">
                <a:solidFill>
                  <a:schemeClr val="tx1"/>
                </a:solidFill>
              </a:rPr>
              <a:t>Anwesenheit täglich mindestens bis 15 Uhr</a:t>
            </a:r>
          </a:p>
          <a:p>
            <a:r>
              <a:rPr lang="de-DE" dirty="0">
                <a:solidFill>
                  <a:schemeClr val="tx1"/>
                </a:solidFill>
              </a:rPr>
              <a:t>Mittagessen möglich</a:t>
            </a:r>
          </a:p>
          <a:p>
            <a:r>
              <a:rPr lang="de-DE" dirty="0" err="1">
                <a:solidFill>
                  <a:schemeClr val="tx1"/>
                </a:solidFill>
              </a:rPr>
              <a:t>Übezeit</a:t>
            </a:r>
            <a:endParaRPr lang="de-DE" dirty="0">
              <a:solidFill>
                <a:schemeClr val="tx1"/>
              </a:solidFill>
            </a:endParaRPr>
          </a:p>
          <a:p>
            <a:r>
              <a:rPr lang="de-DE" dirty="0">
                <a:solidFill>
                  <a:schemeClr val="tx1"/>
                </a:solidFill>
              </a:rPr>
              <a:t>Betreuung an den beweglichen Ferientagen möglich (</a:t>
            </a:r>
            <a:r>
              <a:rPr lang="de-DE" dirty="0" smtClean="0">
                <a:solidFill>
                  <a:schemeClr val="tx1"/>
                </a:solidFill>
              </a:rPr>
              <a:t>Bedarfsabfrage: es müssen über 10 Kinder angemeldet sein)</a:t>
            </a:r>
            <a:endParaRPr lang="de-DE" dirty="0">
              <a:solidFill>
                <a:schemeClr val="tx1"/>
              </a:solidFill>
            </a:endParaRPr>
          </a:p>
          <a:p>
            <a:r>
              <a:rPr lang="de-DE" dirty="0">
                <a:solidFill>
                  <a:schemeClr val="tx1"/>
                </a:solidFill>
              </a:rPr>
              <a:t>Ferienbetreuung (außer </a:t>
            </a:r>
            <a:r>
              <a:rPr lang="de-DE" dirty="0" smtClean="0">
                <a:solidFill>
                  <a:schemeClr val="tx1"/>
                </a:solidFill>
              </a:rPr>
              <a:t>Weihnachts-u. Pfingstferien) </a:t>
            </a:r>
            <a:r>
              <a:rPr lang="de-DE" dirty="0">
                <a:solidFill>
                  <a:schemeClr val="tx1"/>
                </a:solidFill>
              </a:rPr>
              <a:t>möglich</a:t>
            </a:r>
          </a:p>
        </p:txBody>
      </p:sp>
    </p:spTree>
    <p:extLst>
      <p:ext uri="{BB962C8B-B14F-4D97-AF65-F5344CB8AC3E}">
        <p14:creationId xmlns:p14="http://schemas.microsoft.com/office/powerpoint/2010/main" val="2050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29F4153-EDBA-4D61-938F-B52FEF33EB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Ausnahmeregelungen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45E421BC-C5F1-439B-8564-0C6609DAA878}"/>
              </a:ext>
            </a:extLst>
          </p:cNvPr>
          <p:cNvSpPr txBox="1"/>
          <p:nvPr/>
        </p:nvSpPr>
        <p:spPr>
          <a:xfrm>
            <a:off x="781236" y="1743592"/>
            <a:ext cx="799878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Regelmäßige Termine in der Woche zur Therapie, Sportverein etc.</a:t>
            </a:r>
          </a:p>
          <a:p>
            <a:endParaRPr lang="de-DE" dirty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</a:pPr>
            <a:r>
              <a:rPr lang="de-DE" dirty="0"/>
              <a:t>Vorzeitiges Verlassen vor 15 Uhr möglich</a:t>
            </a:r>
          </a:p>
          <a:p>
            <a:pPr marL="285750" indent="-285750">
              <a:buFontTx/>
              <a:buChar char="-"/>
            </a:pPr>
            <a:r>
              <a:rPr lang="de-DE" dirty="0"/>
              <a:t>Maximal an 1-2 Tagen in der Woche</a:t>
            </a:r>
          </a:p>
          <a:p>
            <a:pPr marL="285750" indent="-285750">
              <a:buFontTx/>
              <a:buChar char="-"/>
            </a:pPr>
            <a:r>
              <a:rPr lang="de-DE" dirty="0"/>
              <a:t>Schriftlicher Antrag mit Nachweis der jeweiligen Einrichtung erforderlich</a:t>
            </a:r>
          </a:p>
          <a:p>
            <a:pPr marL="285750" indent="-285750">
              <a:buFontTx/>
              <a:buChar char="-"/>
            </a:pPr>
            <a:r>
              <a:rPr lang="de-DE" dirty="0"/>
              <a:t>Abhol- bzw. Gehzeit nur zur vollen oder zur halben Stunde nach Unterrichtsende</a:t>
            </a:r>
          </a:p>
          <a:p>
            <a:endParaRPr lang="de-DE" dirty="0"/>
          </a:p>
          <a:p>
            <a:r>
              <a:rPr lang="de-DE" dirty="0">
                <a:solidFill>
                  <a:schemeClr val="bg1"/>
                </a:solidFill>
              </a:rPr>
              <a:t>Familiäre Anlässe (z.B. Geburtstage)</a:t>
            </a:r>
          </a:p>
          <a:p>
            <a:pPr marL="285750" indent="-285750">
              <a:buFontTx/>
              <a:buChar char="-"/>
            </a:pPr>
            <a:endParaRPr lang="de-DE" dirty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</a:pPr>
            <a:r>
              <a:rPr lang="de-DE" dirty="0"/>
              <a:t>Pro Halbjahr 2x Verlassen der OGS vor 15 Uhr möglich</a:t>
            </a:r>
          </a:p>
          <a:p>
            <a:pPr marL="285750" indent="-285750">
              <a:buFontTx/>
              <a:buChar char="-"/>
            </a:pPr>
            <a:r>
              <a:rPr lang="de-DE" dirty="0"/>
              <a:t>Schriftliche Mitteilung vorab</a:t>
            </a:r>
          </a:p>
          <a:p>
            <a:endParaRPr lang="de-DE" dirty="0"/>
          </a:p>
          <a:p>
            <a:r>
              <a:rPr lang="de-DE" dirty="0">
                <a:solidFill>
                  <a:schemeClr val="bg1"/>
                </a:solidFill>
              </a:rPr>
              <a:t>Arzttermine</a:t>
            </a:r>
            <a:r>
              <a:rPr lang="de-DE" dirty="0"/>
              <a:t>	</a:t>
            </a:r>
          </a:p>
          <a:p>
            <a:pPr marL="285750" indent="-285750">
              <a:buFontTx/>
              <a:buChar char="-"/>
            </a:pPr>
            <a:endParaRPr lang="de-DE" dirty="0"/>
          </a:p>
          <a:p>
            <a:pPr marL="285750" indent="-285750">
              <a:buFontTx/>
              <a:buChar char="-"/>
            </a:pPr>
            <a:r>
              <a:rPr lang="de-DE" dirty="0"/>
              <a:t>Schriftliche Mitteilung an die OGS 2 Tage vorher </a:t>
            </a:r>
          </a:p>
          <a:p>
            <a:pPr marL="285750" indent="-285750">
              <a:buFontTx/>
              <a:buChar char="-"/>
            </a:pPr>
            <a:r>
              <a:rPr lang="de-DE" dirty="0"/>
              <a:t>Evtl. wird eine Bescheinigung eingefordert</a:t>
            </a:r>
          </a:p>
        </p:txBody>
      </p:sp>
      <p:sp>
        <p:nvSpPr>
          <p:cNvPr id="4" name="Pfeil: nach rechts 3">
            <a:extLst>
              <a:ext uri="{FF2B5EF4-FFF2-40B4-BE49-F238E27FC236}">
                <a16:creationId xmlns:a16="http://schemas.microsoft.com/office/drawing/2014/main" id="{315BB033-246C-4292-9DEC-09DF757685C4}"/>
              </a:ext>
            </a:extLst>
          </p:cNvPr>
          <p:cNvSpPr/>
          <p:nvPr/>
        </p:nvSpPr>
        <p:spPr>
          <a:xfrm>
            <a:off x="299882" y="1821135"/>
            <a:ext cx="346229" cy="2485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Pfeil: nach rechts 4">
            <a:extLst>
              <a:ext uri="{FF2B5EF4-FFF2-40B4-BE49-F238E27FC236}">
                <a16:creationId xmlns:a16="http://schemas.microsoft.com/office/drawing/2014/main" id="{7D4DF4DE-7D85-49C1-ABA9-E4C25A176B87}"/>
              </a:ext>
            </a:extLst>
          </p:cNvPr>
          <p:cNvSpPr/>
          <p:nvPr/>
        </p:nvSpPr>
        <p:spPr>
          <a:xfrm>
            <a:off x="304686" y="4281701"/>
            <a:ext cx="346229" cy="2485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Pfeil: nach rechts 5">
            <a:extLst>
              <a:ext uri="{FF2B5EF4-FFF2-40B4-BE49-F238E27FC236}">
                <a16:creationId xmlns:a16="http://schemas.microsoft.com/office/drawing/2014/main" id="{0C227072-49AD-4818-A961-7C1054B06153}"/>
              </a:ext>
            </a:extLst>
          </p:cNvPr>
          <p:cNvSpPr/>
          <p:nvPr/>
        </p:nvSpPr>
        <p:spPr>
          <a:xfrm>
            <a:off x="304686" y="5645819"/>
            <a:ext cx="346229" cy="2485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76631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9B31B74-94EC-443D-B7BB-CC9E571882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So arbeiten wir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73ADD84E-9A07-4D8B-BEEF-E5D8F9CD2BB0}"/>
              </a:ext>
            </a:extLst>
          </p:cNvPr>
          <p:cNvSpPr txBox="1"/>
          <p:nvPr/>
        </p:nvSpPr>
        <p:spPr>
          <a:xfrm>
            <a:off x="861134" y="1855433"/>
            <a:ext cx="796327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de-DE" dirty="0"/>
              <a:t>Durch die altersgemischten Gruppen lernen die Kinder voneinander</a:t>
            </a:r>
          </a:p>
          <a:p>
            <a:pPr marL="285750" indent="-285750">
              <a:buFontTx/>
              <a:buChar char="-"/>
            </a:pPr>
            <a:endParaRPr lang="de-DE" dirty="0"/>
          </a:p>
          <a:p>
            <a:pPr marL="285750" indent="-285750">
              <a:buFontTx/>
              <a:buChar char="-"/>
            </a:pPr>
            <a:r>
              <a:rPr lang="de-DE" dirty="0"/>
              <a:t>Rückzugsmöglichkeiten durch unser vielfältiges Raumangebot</a:t>
            </a:r>
          </a:p>
          <a:p>
            <a:pPr marL="285750" indent="-285750">
              <a:buFontTx/>
              <a:buChar char="-"/>
            </a:pPr>
            <a:endParaRPr lang="de-DE" dirty="0"/>
          </a:p>
          <a:p>
            <a:pPr marL="285750" indent="-285750">
              <a:buFontTx/>
              <a:buChar char="-"/>
            </a:pPr>
            <a:r>
              <a:rPr lang="de-DE" dirty="0"/>
              <a:t>Frei wählbare AG-Angebote am Nachmittag (Sport- und Kreativangebote)</a:t>
            </a:r>
          </a:p>
          <a:p>
            <a:pPr marL="285750" indent="-285750">
              <a:buFontTx/>
              <a:buChar char="-"/>
            </a:pPr>
            <a:endParaRPr lang="de-DE" dirty="0"/>
          </a:p>
          <a:p>
            <a:pPr marL="285750" indent="-285750">
              <a:buFontTx/>
              <a:buChar char="-"/>
            </a:pPr>
            <a:r>
              <a:rPr lang="de-DE" dirty="0"/>
              <a:t>Feste pädagogische Mitarbeiterinnen in jeder Stufe</a:t>
            </a:r>
          </a:p>
          <a:p>
            <a:pPr marL="285750" indent="-285750">
              <a:buFontTx/>
              <a:buChar char="-"/>
            </a:pPr>
            <a:endParaRPr lang="de-DE" dirty="0"/>
          </a:p>
          <a:p>
            <a:pPr marL="285750" indent="-285750">
              <a:buFontTx/>
              <a:buChar char="-"/>
            </a:pPr>
            <a:r>
              <a:rPr lang="de-DE" dirty="0"/>
              <a:t>Enger Austausch mit den </a:t>
            </a:r>
            <a:r>
              <a:rPr lang="de-DE" dirty="0" smtClean="0"/>
              <a:t>Lehrkräften</a:t>
            </a:r>
          </a:p>
          <a:p>
            <a:pPr marL="285750" indent="-285750">
              <a:buFontTx/>
              <a:buChar char="-"/>
            </a:pPr>
            <a:endParaRPr lang="de-DE" dirty="0"/>
          </a:p>
          <a:p>
            <a:pPr marL="285750" indent="-285750">
              <a:buFontTx/>
              <a:buChar char="-"/>
            </a:pPr>
            <a:r>
              <a:rPr lang="de-DE" dirty="0" smtClean="0"/>
              <a:t>Informationen und Bedarfsabfragen erfolgen per Mail</a:t>
            </a:r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72060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BCB644-6FCF-4ED3-8443-57D5F405FF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Mittagessen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40510A62-9E63-4C8A-B3A6-CAC8CCE3E879}"/>
              </a:ext>
            </a:extLst>
          </p:cNvPr>
          <p:cNvSpPr txBox="1"/>
          <p:nvPr/>
        </p:nvSpPr>
        <p:spPr>
          <a:xfrm>
            <a:off x="798990" y="1633491"/>
            <a:ext cx="7803472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de-DE" dirty="0"/>
              <a:t>Schulinterne Mensa mit ca. 60 Plätzen</a:t>
            </a:r>
          </a:p>
          <a:p>
            <a:pPr marL="285750" indent="-285750">
              <a:buFontTx/>
              <a:buChar char="-"/>
            </a:pPr>
            <a:endParaRPr lang="de-DE" dirty="0"/>
          </a:p>
          <a:p>
            <a:pPr marL="285750" indent="-285750">
              <a:buFontTx/>
              <a:buChar char="-"/>
            </a:pPr>
            <a:r>
              <a:rPr lang="de-DE" dirty="0"/>
              <a:t>Feste Essenszeiten von 12 Uhr bis 14 Uhr in 4 Gruppen auf Stufenebene</a:t>
            </a:r>
          </a:p>
          <a:p>
            <a:pPr marL="285750" indent="-285750">
              <a:buFontTx/>
              <a:buChar char="-"/>
            </a:pPr>
            <a:endParaRPr lang="de-DE" dirty="0"/>
          </a:p>
          <a:p>
            <a:pPr marL="285750" indent="-285750">
              <a:buFontTx/>
              <a:buChar char="-"/>
            </a:pPr>
            <a:r>
              <a:rPr lang="de-DE" dirty="0"/>
              <a:t>Lieferung des Essens von einem zertifizierten </a:t>
            </a:r>
            <a:r>
              <a:rPr lang="de-DE" dirty="0" smtClean="0"/>
              <a:t>Caterer</a:t>
            </a:r>
          </a:p>
          <a:p>
            <a:pPr marL="285750" indent="-285750">
              <a:buFontTx/>
              <a:buChar char="-"/>
            </a:pPr>
            <a:endParaRPr lang="de-DE" dirty="0" smtClean="0"/>
          </a:p>
          <a:p>
            <a:pPr marL="285750" indent="-285750">
              <a:buFontTx/>
              <a:buChar char="-"/>
            </a:pPr>
            <a:r>
              <a:rPr lang="de-DE" dirty="0" smtClean="0"/>
              <a:t>Pauschal 53 Euro pro Monat (durchgängig 12 Monate)</a:t>
            </a:r>
            <a:endParaRPr lang="de-DE" dirty="0"/>
          </a:p>
          <a:p>
            <a:pPr marL="285750" indent="-285750">
              <a:buFontTx/>
              <a:buChar char="-"/>
            </a:pPr>
            <a:endParaRPr lang="de-DE" dirty="0"/>
          </a:p>
          <a:p>
            <a:pPr marL="285750" indent="-285750">
              <a:buFontTx/>
              <a:buChar char="-"/>
            </a:pPr>
            <a:r>
              <a:rPr lang="de-DE" dirty="0"/>
              <a:t>Im Caterer-Team arbeitet ein staatlich geprüfter Diätkoch</a:t>
            </a:r>
          </a:p>
          <a:p>
            <a:pPr marL="285750" indent="-285750">
              <a:buFontTx/>
              <a:buChar char="-"/>
            </a:pPr>
            <a:endParaRPr lang="de-DE" dirty="0"/>
          </a:p>
          <a:p>
            <a:pPr marL="285750" indent="-285750">
              <a:buFontTx/>
              <a:buChar char="-"/>
            </a:pPr>
            <a:r>
              <a:rPr lang="de-DE" dirty="0"/>
              <a:t>Besondere Speisen für Allergiker, Vegetarier, Muslime möglich</a:t>
            </a:r>
          </a:p>
          <a:p>
            <a:pPr marL="285750" indent="-285750">
              <a:buFontTx/>
              <a:buChar char="-"/>
            </a:pPr>
            <a:endParaRPr lang="de-DE" dirty="0"/>
          </a:p>
          <a:p>
            <a:pPr marL="285750" indent="-285750">
              <a:buFontTx/>
              <a:buChar char="-"/>
            </a:pPr>
            <a:r>
              <a:rPr lang="de-DE" dirty="0"/>
              <a:t>Essenswünsche der Kinder werden berücksichtigt</a:t>
            </a:r>
          </a:p>
          <a:p>
            <a:pPr marL="285750" indent="-285750">
              <a:buFontTx/>
              <a:buChar char="-"/>
            </a:pPr>
            <a:endParaRPr lang="de-DE" dirty="0"/>
          </a:p>
          <a:p>
            <a:pPr marL="285750" indent="-285750">
              <a:buFontTx/>
              <a:buChar char="-"/>
            </a:pPr>
            <a:r>
              <a:rPr lang="de-DE" dirty="0"/>
              <a:t>Betreuung des Essens von pädagogischen Mitarbeiterinnen und </a:t>
            </a:r>
            <a:r>
              <a:rPr lang="de-DE" dirty="0" smtClean="0"/>
              <a:t>Küchenkraft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13995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526826-C4AF-48B2-AB5F-C6F417AA9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Übezeit</a:t>
            </a:r>
            <a:r>
              <a:rPr lang="de-DE" dirty="0"/>
              <a:t>/Hausaufgaben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E7E514E5-64D9-44D0-BC4F-9F05322BADAA}"/>
              </a:ext>
            </a:extLst>
          </p:cNvPr>
          <p:cNvSpPr txBox="1"/>
          <p:nvPr/>
        </p:nvSpPr>
        <p:spPr>
          <a:xfrm>
            <a:off x="852256" y="1660125"/>
            <a:ext cx="7776839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de-DE" dirty="0"/>
              <a:t>Feste Bezugspersonen (Lehrerinnen plus pädagogische Mitarbeiterinnen) und enger Austausch mit den Klassenlehrerinnen</a:t>
            </a:r>
          </a:p>
          <a:p>
            <a:endParaRPr lang="de-DE" dirty="0"/>
          </a:p>
          <a:p>
            <a:pPr marL="285750" indent="-285750">
              <a:buFontTx/>
              <a:buChar char="-"/>
            </a:pPr>
            <a:r>
              <a:rPr lang="de-DE" dirty="0"/>
              <a:t>Festgelegte Zeitfenster (1er /2er 30 Minuten, 3er/4er 45 Minuten)</a:t>
            </a:r>
          </a:p>
          <a:p>
            <a:pPr marL="285750" indent="-285750">
              <a:buFontTx/>
              <a:buChar char="-"/>
            </a:pPr>
            <a:endParaRPr lang="de-DE" dirty="0"/>
          </a:p>
          <a:p>
            <a:pPr marL="285750" indent="-285750">
              <a:buFontTx/>
              <a:buChar char="-"/>
            </a:pPr>
            <a:r>
              <a:rPr lang="de-DE" dirty="0"/>
              <a:t>Klassenräume des entsprechenden Jahrgangs werden genutzt (Arbeitsmaterialien aus dem Vormittag sind vorhanden)</a:t>
            </a:r>
          </a:p>
          <a:p>
            <a:pPr marL="285750" indent="-285750">
              <a:buFontTx/>
              <a:buChar char="-"/>
            </a:pPr>
            <a:endParaRPr lang="de-DE" dirty="0"/>
          </a:p>
          <a:p>
            <a:pPr marL="285750" indent="-285750">
              <a:buFontTx/>
              <a:buChar char="-"/>
            </a:pPr>
            <a:r>
              <a:rPr lang="de-DE" dirty="0"/>
              <a:t>Ruhige Arbeitsatmosphäre </a:t>
            </a:r>
          </a:p>
          <a:p>
            <a:pPr marL="285750" indent="-285750">
              <a:buFontTx/>
              <a:buChar char="-"/>
            </a:pPr>
            <a:endParaRPr lang="de-DE" dirty="0"/>
          </a:p>
          <a:p>
            <a:pPr marL="285750" indent="-285750">
              <a:buFontTx/>
              <a:buChar char="-"/>
            </a:pPr>
            <a:r>
              <a:rPr lang="de-DE" dirty="0"/>
              <a:t>Unterstützung von Erwachsenen oder den anderen Kindern</a:t>
            </a:r>
          </a:p>
          <a:p>
            <a:pPr marL="285750" indent="-285750">
              <a:buFontTx/>
              <a:buChar char="-"/>
            </a:pPr>
            <a:endParaRPr lang="de-DE" dirty="0"/>
          </a:p>
          <a:p>
            <a:r>
              <a:rPr lang="de-DE" dirty="0"/>
              <a:t> </a:t>
            </a:r>
          </a:p>
          <a:p>
            <a:pPr marL="285750" indent="-285750">
              <a:buFontTx/>
              <a:buChar char="-"/>
            </a:pPr>
            <a:endParaRPr lang="de-DE" dirty="0"/>
          </a:p>
          <a:p>
            <a:pPr marL="285750" indent="-285750">
              <a:buFontTx/>
              <a:buChar char="-"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35579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5F5E77-7D12-49D9-9D39-4ABFDBD6EB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Impressionen</a:t>
            </a:r>
          </a:p>
        </p:txBody>
      </p:sp>
      <p:pic>
        <p:nvPicPr>
          <p:cNvPr id="1026" name="Picture 2" descr="http://jks-erp.de/wp-content/uploads/2021/09/OGS-Gartenansicht.png">
            <a:extLst>
              <a:ext uri="{FF2B5EF4-FFF2-40B4-BE49-F238E27FC236}">
                <a16:creationId xmlns:a16="http://schemas.microsoft.com/office/drawing/2014/main" id="{AB604E7F-2C7B-4A8F-9B84-ECA3DCE84F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07174">
            <a:off x="291713" y="1612244"/>
            <a:ext cx="2415058" cy="2386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jks-erp.de/wp-content/uploads/2021/09/Mensa-1-768x1024.jpg">
            <a:extLst>
              <a:ext uri="{FF2B5EF4-FFF2-40B4-BE49-F238E27FC236}">
                <a16:creationId xmlns:a16="http://schemas.microsoft.com/office/drawing/2014/main" id="{64E6BD5F-6E9D-402B-8BC2-806971ECF0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32376">
            <a:off x="8552361" y="911687"/>
            <a:ext cx="2039729" cy="2145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34347">
            <a:off x="945978" y="4379536"/>
            <a:ext cx="1890679" cy="2243590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35093">
            <a:off x="9787673" y="3811342"/>
            <a:ext cx="1929844" cy="2655446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96829">
            <a:off x="3136712" y="3235907"/>
            <a:ext cx="2289643" cy="1905037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93426">
            <a:off x="5423318" y="1510384"/>
            <a:ext cx="2289642" cy="1797403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87100">
            <a:off x="6119212" y="4372820"/>
            <a:ext cx="2021264" cy="1797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055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D:\Betreuung\Betreuungsverein\Homepage\Parkplatz.jpg">
            <a:extLst>
              <a:ext uri="{FF2B5EF4-FFF2-40B4-BE49-F238E27FC236}">
                <a16:creationId xmlns:a16="http://schemas.microsoft.com/office/drawing/2014/main" id="{82B811E7-143F-4F31-ADC7-258C6F7E397A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67284">
            <a:off x="928695" y="492961"/>
            <a:ext cx="3144312" cy="2868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669A9770-4576-4E8D-B347-FFDAED7B02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69556">
            <a:off x="6096566" y="328040"/>
            <a:ext cx="3938308" cy="2953731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51D5B9EF-6C7F-43A1-860A-C3C00FBD3D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0040" y="3699595"/>
            <a:ext cx="3616171" cy="2712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597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0</TotalTime>
  <Words>360</Words>
  <Application>Microsoft Office PowerPoint</Application>
  <PresentationFormat>Breitbild</PresentationFormat>
  <Paragraphs>88</Paragraphs>
  <Slides>13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13</vt:i4>
      </vt:variant>
    </vt:vector>
  </HeadingPairs>
  <TitlesOfParts>
    <vt:vector size="17" baseType="lpstr">
      <vt:lpstr>Arial</vt:lpstr>
      <vt:lpstr>Century Gothic</vt:lpstr>
      <vt:lpstr>Wingdings 3</vt:lpstr>
      <vt:lpstr>Ion</vt:lpstr>
      <vt:lpstr>Die OGS der JKS Erp</vt:lpstr>
      <vt:lpstr>Was uns ausmacht</vt:lpstr>
      <vt:lpstr>Betreuungszeiten</vt:lpstr>
      <vt:lpstr>Ausnahmeregelungen</vt:lpstr>
      <vt:lpstr>So arbeiten wir</vt:lpstr>
      <vt:lpstr>Mittagessen</vt:lpstr>
      <vt:lpstr>Übezeit/Hausaufgaben</vt:lpstr>
      <vt:lpstr>Impressionen</vt:lpstr>
      <vt:lpstr>PowerPoint-Präsentation</vt:lpstr>
      <vt:lpstr>PowerPoint-Präsentation</vt:lpstr>
      <vt:lpstr>PowerPoint-Präsentation</vt:lpstr>
      <vt:lpstr>Haben sie noch Fragen? </vt:lpstr>
      <vt:lpstr>Vielen Dank für Ihre Aufmerksamkeit und einen schönen Abend.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Die OGS der JKS Erp</dc:title>
  <dc:creator>Sekretariat</dc:creator>
  <cp:lastModifiedBy>Anwende</cp:lastModifiedBy>
  <cp:revision>27</cp:revision>
  <dcterms:created xsi:type="dcterms:W3CDTF">2022-06-01T07:04:20Z</dcterms:created>
  <dcterms:modified xsi:type="dcterms:W3CDTF">2023-06-12T08:02:41Z</dcterms:modified>
</cp:coreProperties>
</file>