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3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74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9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4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75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72573-EA4A-47AF-87CE-41ADA5926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Die OGS der JKS </a:t>
            </a:r>
            <a:r>
              <a:rPr lang="de-DE" dirty="0" err="1"/>
              <a:t>Erp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51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D74471-E9BD-40E2-AAAD-855A3861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5299">
            <a:off x="414292" y="319594"/>
            <a:ext cx="4030463" cy="30228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C6568B-E33D-4405-8DDD-D7BC0E37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6249">
            <a:off x="6041269" y="536138"/>
            <a:ext cx="4030464" cy="30228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6FF30F-1D40-4C8E-A31F-D0142FFA3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667" y="3547334"/>
            <a:ext cx="3829235" cy="28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CC0453-4F60-4DAA-96B6-05C05C0C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0527">
            <a:off x="620191" y="370645"/>
            <a:ext cx="2914568" cy="3298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09BF3E-34E3-4C5C-8896-34C34B03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3891">
            <a:off x="6585857" y="295148"/>
            <a:ext cx="3003819" cy="31527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9E457AA-483F-4FC8-A486-6A28A3383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4496">
            <a:off x="690048" y="3854447"/>
            <a:ext cx="3349841" cy="25123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465899-66CB-41E3-8C90-751DE017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923">
            <a:off x="5643695" y="3694435"/>
            <a:ext cx="3129334" cy="27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27783" y="2315852"/>
            <a:ext cx="8596668" cy="1320800"/>
          </a:xfrm>
        </p:spPr>
        <p:txBody>
          <a:bodyPr/>
          <a:lstStyle/>
          <a:p>
            <a:r>
              <a:rPr lang="de-DE" dirty="0" smtClean="0"/>
              <a:t>Haben sie noch Fragen?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09309" y="2070754"/>
            <a:ext cx="8596668" cy="1320800"/>
          </a:xfrm>
        </p:spPr>
        <p:txBody>
          <a:bodyPr/>
          <a:lstStyle/>
          <a:p>
            <a:r>
              <a:rPr lang="de-DE" dirty="0" smtClean="0"/>
              <a:t>Vielen Dank für Ihre Aufmerksamkeit</a:t>
            </a:r>
            <a:br>
              <a:rPr lang="de-DE" dirty="0" smtClean="0"/>
            </a:br>
            <a:r>
              <a:rPr lang="de-DE" dirty="0" smtClean="0"/>
              <a:t>und einen schönen Abend.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18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BAC3B-022D-4808-8650-F84383F6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uns ausmacht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D2267A-498A-4315-B5E2-6C80BABB9B7A}"/>
              </a:ext>
            </a:extLst>
          </p:cNvPr>
          <p:cNvSpPr txBox="1"/>
          <p:nvPr/>
        </p:nvSpPr>
        <p:spPr>
          <a:xfrm>
            <a:off x="807868" y="1930400"/>
            <a:ext cx="73507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Träger ist der schulinterne Betreuungsverein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Offenes Kinderhaus mit verschiedenen Themenräumen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Demokratisches Miteinander in altersgemischten Gruppen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Gesundes, abwechslungsreiches Mittagessen möglich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Hausaufgaben in festen Zeitfenstern und jahrgangsdifferenzierten Gruppen in Klassenräumen der Jahrgänge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Angebot der Ferienbetreuung für die OGS-Kinder (außer in den </a:t>
            </a:r>
            <a:r>
              <a:rPr lang="de-DE" smtClean="0"/>
              <a:t>Weihnachts-und Pfingstferien</a:t>
            </a:r>
            <a:r>
              <a:rPr lang="de-DE" dirty="0"/>
              <a:t>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76BD5-245C-45DF-8C62-C452C69C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Betreuungszeiten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2BF16-994B-4625-B33B-523018829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Kernzeit</a:t>
            </a:r>
          </a:p>
          <a:p>
            <a:r>
              <a:rPr lang="de-DE" dirty="0">
                <a:solidFill>
                  <a:schemeClr val="tx1"/>
                </a:solidFill>
              </a:rPr>
              <a:t>Nur für 1. und 2. Schuljahr</a:t>
            </a:r>
          </a:p>
          <a:p>
            <a:r>
              <a:rPr lang="de-DE" dirty="0">
                <a:solidFill>
                  <a:schemeClr val="tx1"/>
                </a:solidFill>
              </a:rPr>
              <a:t>Bis </a:t>
            </a:r>
            <a:r>
              <a:rPr lang="de-DE" dirty="0" smtClean="0">
                <a:solidFill>
                  <a:schemeClr val="tx1"/>
                </a:solidFill>
              </a:rPr>
              <a:t>13:15 </a:t>
            </a:r>
            <a:r>
              <a:rPr lang="de-DE" dirty="0">
                <a:solidFill>
                  <a:schemeClr val="tx1"/>
                </a:solidFill>
              </a:rPr>
              <a:t>Uhr</a:t>
            </a:r>
          </a:p>
          <a:p>
            <a:r>
              <a:rPr lang="de-DE" dirty="0">
                <a:solidFill>
                  <a:schemeClr val="tx1"/>
                </a:solidFill>
              </a:rPr>
              <a:t>Anwesenheit tageweise möglich</a:t>
            </a:r>
          </a:p>
          <a:p>
            <a:r>
              <a:rPr lang="de-DE" dirty="0">
                <a:solidFill>
                  <a:schemeClr val="tx1"/>
                </a:solidFill>
              </a:rPr>
              <a:t>Mittagessen möglich</a:t>
            </a:r>
          </a:p>
          <a:p>
            <a:r>
              <a:rPr lang="de-DE" dirty="0">
                <a:solidFill>
                  <a:schemeClr val="tx1"/>
                </a:solidFill>
              </a:rPr>
              <a:t>Keine </a:t>
            </a:r>
            <a:r>
              <a:rPr lang="de-DE" dirty="0" err="1">
                <a:solidFill>
                  <a:schemeClr val="tx1"/>
                </a:solidFill>
              </a:rPr>
              <a:t>Übezeit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Keine Betreuung an den beweglichen Ferientagen und in den </a:t>
            </a:r>
            <a:r>
              <a:rPr lang="de-DE" dirty="0" smtClean="0">
                <a:solidFill>
                  <a:schemeClr val="tx1"/>
                </a:solidFill>
              </a:rPr>
              <a:t>Ferien</a:t>
            </a:r>
          </a:p>
          <a:p>
            <a:r>
              <a:rPr lang="de-DE" dirty="0" smtClean="0"/>
              <a:t>Kosten: 55 Euro </a:t>
            </a:r>
            <a:r>
              <a:rPr lang="de-DE" dirty="0"/>
              <a:t>pro Monat </a:t>
            </a:r>
            <a:r>
              <a:rPr lang="de-DE" dirty="0" smtClean="0"/>
              <a:t>(durchgängig </a:t>
            </a:r>
            <a:r>
              <a:rPr lang="de-DE" dirty="0"/>
              <a:t>12 </a:t>
            </a:r>
            <a:r>
              <a:rPr lang="de-DE" dirty="0" smtClean="0"/>
              <a:t>Monate an den Betreuungsverein)</a:t>
            </a:r>
            <a:endParaRPr lang="de-DE" dirty="0"/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151C29-7EBE-4C77-B00D-7C7D2FD7BE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OGS</a:t>
            </a:r>
          </a:p>
          <a:p>
            <a:r>
              <a:rPr lang="de-DE" dirty="0">
                <a:solidFill>
                  <a:schemeClr val="tx1"/>
                </a:solidFill>
              </a:rPr>
              <a:t>Bis 16.15 Uhr</a:t>
            </a:r>
          </a:p>
          <a:p>
            <a:r>
              <a:rPr lang="de-DE" dirty="0">
                <a:solidFill>
                  <a:schemeClr val="tx1"/>
                </a:solidFill>
              </a:rPr>
              <a:t>Anwesenheit täglich mindestens bis 15 Uhr</a:t>
            </a:r>
          </a:p>
          <a:p>
            <a:r>
              <a:rPr lang="de-DE" dirty="0">
                <a:solidFill>
                  <a:schemeClr val="tx1"/>
                </a:solidFill>
              </a:rPr>
              <a:t>Mittagessen möglich</a:t>
            </a:r>
          </a:p>
          <a:p>
            <a:r>
              <a:rPr lang="de-DE" dirty="0" err="1">
                <a:solidFill>
                  <a:schemeClr val="tx1"/>
                </a:solidFill>
              </a:rPr>
              <a:t>Übezeit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Betreuung an den beweglichen Ferientagen möglich (Bedarfsabfrage)</a:t>
            </a:r>
          </a:p>
          <a:p>
            <a:r>
              <a:rPr lang="de-DE" dirty="0">
                <a:solidFill>
                  <a:schemeClr val="tx1"/>
                </a:solidFill>
              </a:rPr>
              <a:t>Ferienbetreuung (außer </a:t>
            </a:r>
            <a:r>
              <a:rPr lang="de-DE" dirty="0" smtClean="0">
                <a:solidFill>
                  <a:schemeClr val="tx1"/>
                </a:solidFill>
              </a:rPr>
              <a:t>Weihnachts-u. Pfingstferien) möglich</a:t>
            </a:r>
          </a:p>
          <a:p>
            <a:r>
              <a:rPr lang="de-DE" dirty="0" smtClean="0"/>
              <a:t>Kosten: Einkommensabhängig; werden von der Stadt Erftstadt eingezogen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F4153-EDBA-4D61-938F-B52FEF33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Ausnahmeregelungen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E421BC-C5F1-439B-8564-0C6609DAA878}"/>
              </a:ext>
            </a:extLst>
          </p:cNvPr>
          <p:cNvSpPr txBox="1"/>
          <p:nvPr/>
        </p:nvSpPr>
        <p:spPr>
          <a:xfrm>
            <a:off x="781236" y="1743592"/>
            <a:ext cx="79987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Regelmäßige </a:t>
            </a:r>
            <a:r>
              <a:rPr lang="de-DE" dirty="0" smtClean="0">
                <a:solidFill>
                  <a:schemeClr val="bg1"/>
                </a:solidFill>
              </a:rPr>
              <a:t>Termine </a:t>
            </a:r>
            <a:r>
              <a:rPr lang="de-DE" dirty="0">
                <a:solidFill>
                  <a:schemeClr val="bg1"/>
                </a:solidFill>
              </a:rPr>
              <a:t>zur Therapie, Sportverein etc.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/>
              <a:t>Vorzeitiges Verlassen vor 15 Uhr möglich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Maximal an 1-2 Tagen in der Woche</a:t>
            </a:r>
          </a:p>
          <a:p>
            <a:pPr marL="285750" indent="-285750">
              <a:buFontTx/>
              <a:buChar char="-"/>
            </a:pPr>
            <a:r>
              <a:rPr lang="de-DE" dirty="0"/>
              <a:t>Schriftlicher Antrag mit Nachweis der jeweiligen Einrichtung erforderlich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Abhol- bzw. Gehzeit nur zur vollen oder zur halben Stunde nach Unterrichtsende</a:t>
            </a:r>
          </a:p>
          <a:p>
            <a:endParaRPr lang="de-DE" dirty="0"/>
          </a:p>
          <a:p>
            <a:r>
              <a:rPr lang="de-DE" dirty="0">
                <a:solidFill>
                  <a:schemeClr val="bg1"/>
                </a:solidFill>
              </a:rPr>
              <a:t>Familiäre Anlässe (z.B. Geburtstage)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/>
              <a:t>Pro Halbjahr 2x Verlassen der OGS vor 15 Uhr möglich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Schriftliche Mitteilung </a:t>
            </a:r>
            <a:r>
              <a:rPr lang="de-DE" dirty="0" smtClean="0"/>
              <a:t>erforderlich (2 </a:t>
            </a:r>
            <a:r>
              <a:rPr lang="de-DE" dirty="0"/>
              <a:t>T</a:t>
            </a:r>
            <a:r>
              <a:rPr lang="de-DE" dirty="0" smtClean="0"/>
              <a:t>age vorher)</a:t>
            </a:r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chemeClr val="bg1"/>
                </a:solidFill>
              </a:rPr>
              <a:t>Arzttermine</a:t>
            </a:r>
            <a:r>
              <a:rPr lang="de-DE" dirty="0"/>
              <a:t>	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Schriftliche Mitteilung an die OGS 2 Tage vorher 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Eine Terminbestätigung ist erforderlich </a:t>
            </a:r>
            <a:endParaRPr lang="de-DE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315BB033-246C-4292-9DEC-09DF757685C4}"/>
              </a:ext>
            </a:extLst>
          </p:cNvPr>
          <p:cNvSpPr/>
          <p:nvPr/>
        </p:nvSpPr>
        <p:spPr>
          <a:xfrm>
            <a:off x="299882" y="1821135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7D4DF4DE-7D85-49C1-ABA9-E4C25A176B87}"/>
              </a:ext>
            </a:extLst>
          </p:cNvPr>
          <p:cNvSpPr/>
          <p:nvPr/>
        </p:nvSpPr>
        <p:spPr>
          <a:xfrm>
            <a:off x="304686" y="4281701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C227072-49AD-4818-A961-7C1054B06153}"/>
              </a:ext>
            </a:extLst>
          </p:cNvPr>
          <p:cNvSpPr/>
          <p:nvPr/>
        </p:nvSpPr>
        <p:spPr>
          <a:xfrm>
            <a:off x="304686" y="5645819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6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31B74-94EC-443D-B7BB-CC9E5718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arbeiten wir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ADD84E-9A07-4D8B-BEEF-E5D8F9CD2BB0}"/>
              </a:ext>
            </a:extLst>
          </p:cNvPr>
          <p:cNvSpPr txBox="1"/>
          <p:nvPr/>
        </p:nvSpPr>
        <p:spPr>
          <a:xfrm>
            <a:off x="861134" y="1855433"/>
            <a:ext cx="7963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Durch die altersgemischten Gruppen lernen die Kinder voneinander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Rückzugsmöglichkeiten durch unser vielfältiges Raumangebot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Frei wählbare AG-Angebote am Nachmittag (</a:t>
            </a:r>
            <a:r>
              <a:rPr lang="de-DE" dirty="0" smtClean="0"/>
              <a:t>Sport-; Entspannungs- </a:t>
            </a:r>
            <a:r>
              <a:rPr lang="de-DE" dirty="0"/>
              <a:t>und Kreativangebote)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Feste pädagogische Mitarbeiterinnen in jeder Stufe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Enger Austausch mit den </a:t>
            </a:r>
            <a:r>
              <a:rPr lang="de-DE" dirty="0" smtClean="0"/>
              <a:t>Lehrkräften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Informationen und Bedarfsabfragen erfolgen per Mail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CB644-6FCF-4ED3-8443-57D5F405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Mittagessen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510A62-9E63-4C8A-B3A6-CAC8CCE3E879}"/>
              </a:ext>
            </a:extLst>
          </p:cNvPr>
          <p:cNvSpPr txBox="1"/>
          <p:nvPr/>
        </p:nvSpPr>
        <p:spPr>
          <a:xfrm>
            <a:off x="798990" y="1633491"/>
            <a:ext cx="7803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Schulinterne Mensa mit ca. 60 Plätzen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 smtClean="0"/>
              <a:t>-   </a:t>
            </a:r>
            <a:r>
              <a:rPr lang="de-DE" dirty="0"/>
              <a:t>Essenszeiten von 12 Uhr bis 14 Uhr in 4 Gruppen auf Stufenebene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Lieferung des Essens von einem zertifizierten </a:t>
            </a:r>
            <a:r>
              <a:rPr lang="de-DE" dirty="0" smtClean="0"/>
              <a:t>Caterer</a:t>
            </a:r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Pauschal 60 Euro pro Monat (durchgängig 12 Monate)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Im Caterer-Team arbeitet ein staatlich geprüfter Diätkoch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Besondere Speisen für Allergiker, Vegetarier, Muslime möglich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Essenswünsche der Kinder werden berücksichtigt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Betreuung des Essens von pädagogischen Mitarbeiterinnen und </a:t>
            </a:r>
            <a:r>
              <a:rPr lang="de-DE" dirty="0" smtClean="0"/>
              <a:t>Küchenkraft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9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26826-C4AF-48B2-AB5F-C6F417AA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Übezeit</a:t>
            </a:r>
            <a:r>
              <a:rPr lang="de-DE" dirty="0"/>
              <a:t>/Hausaufgaben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E514E5-64D9-44D0-BC4F-9F05322BADAA}"/>
              </a:ext>
            </a:extLst>
          </p:cNvPr>
          <p:cNvSpPr txBox="1"/>
          <p:nvPr/>
        </p:nvSpPr>
        <p:spPr>
          <a:xfrm>
            <a:off x="852256" y="1660125"/>
            <a:ext cx="77768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Feste Bezugspersonen (Lehrerinnen </a:t>
            </a:r>
            <a:r>
              <a:rPr lang="de-DE" dirty="0" smtClean="0"/>
              <a:t>sowie </a:t>
            </a:r>
            <a:r>
              <a:rPr lang="de-DE" dirty="0"/>
              <a:t>pädagogische Mitarbeiterinnen</a:t>
            </a:r>
            <a:r>
              <a:rPr lang="de-DE" dirty="0" smtClean="0"/>
              <a:t>); </a:t>
            </a:r>
            <a:r>
              <a:rPr lang="de-DE" dirty="0"/>
              <a:t>enger Austausch mit den Klassenlehrerinnen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Festgelegte Zeitfenster </a:t>
            </a:r>
            <a:r>
              <a:rPr lang="de-DE" dirty="0" smtClean="0"/>
              <a:t>(45 </a:t>
            </a:r>
            <a:r>
              <a:rPr lang="de-DE" dirty="0"/>
              <a:t>Minuten)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Klassenräume des entsprechenden Jahrgangs werden genutzt (Arbeitsmaterialien aus dem Vormittag sind vorhanden)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Ruhige Arbeitsatmosphäre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Unterstützung von Erwachsenen oder den anderen Kindern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55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F5E77-7D12-49D9-9D39-4ABFDBD6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</a:t>
            </a:r>
          </a:p>
        </p:txBody>
      </p:sp>
      <p:pic>
        <p:nvPicPr>
          <p:cNvPr id="1026" name="Picture 2" descr="http://jks-erp.de/wp-content/uploads/2021/09/OGS-Gartenansicht.png">
            <a:extLst>
              <a:ext uri="{FF2B5EF4-FFF2-40B4-BE49-F238E27FC236}">
                <a16:creationId xmlns:a16="http://schemas.microsoft.com/office/drawing/2014/main" id="{AB604E7F-2C7B-4A8F-9B84-ECA3DCE8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174">
            <a:off x="291713" y="1612244"/>
            <a:ext cx="2415058" cy="23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jks-erp.de/wp-content/uploads/2021/09/Mensa-1-768x1024.jpg">
            <a:extLst>
              <a:ext uri="{FF2B5EF4-FFF2-40B4-BE49-F238E27FC236}">
                <a16:creationId xmlns:a16="http://schemas.microsoft.com/office/drawing/2014/main" id="{64E6BD5F-6E9D-402B-8BC2-806971EC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376">
            <a:off x="8552361" y="911687"/>
            <a:ext cx="2039729" cy="214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347">
            <a:off x="945978" y="4379536"/>
            <a:ext cx="1890679" cy="22435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093">
            <a:off x="9787673" y="3811342"/>
            <a:ext cx="1929844" cy="26554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6829">
            <a:off x="3136712" y="3235907"/>
            <a:ext cx="2289643" cy="19050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426">
            <a:off x="5423318" y="1510384"/>
            <a:ext cx="2289642" cy="17974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100">
            <a:off x="6119212" y="4372820"/>
            <a:ext cx="2021264" cy="17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:\Betreuung\Betreuungsverein\Homepage\Parkplatz.jpg">
            <a:extLst>
              <a:ext uri="{FF2B5EF4-FFF2-40B4-BE49-F238E27FC236}">
                <a16:creationId xmlns:a16="http://schemas.microsoft.com/office/drawing/2014/main" id="{82B811E7-143F-4F31-ADC7-258C6F7E39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284">
            <a:off x="928695" y="492961"/>
            <a:ext cx="3144312" cy="286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69A9770-4576-4E8D-B347-FFDAED7B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9556">
            <a:off x="6096566" y="328040"/>
            <a:ext cx="3938308" cy="29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372</Words>
  <Application>Microsoft Office PowerPoint</Application>
  <PresentationFormat>Breitbild</PresentationFormat>
  <Paragraphs>91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Die OGS der JKS Erp</vt:lpstr>
      <vt:lpstr>Was uns ausmacht</vt:lpstr>
      <vt:lpstr>Betreuungszeiten</vt:lpstr>
      <vt:lpstr>Ausnahmeregelungen</vt:lpstr>
      <vt:lpstr>So arbeiten wir</vt:lpstr>
      <vt:lpstr>Mittagessen</vt:lpstr>
      <vt:lpstr>Übezeit/Hausaufgaben</vt:lpstr>
      <vt:lpstr>Impressionen</vt:lpstr>
      <vt:lpstr>PowerPoint-Präsentation</vt:lpstr>
      <vt:lpstr>PowerPoint-Präsentation</vt:lpstr>
      <vt:lpstr>PowerPoint-Präsentation</vt:lpstr>
      <vt:lpstr>Haben sie noch Fragen? </vt:lpstr>
      <vt:lpstr>Vielen Dank für Ihre Aufmerksamkeit und einen schönen Abend.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OGS der JKS Erp</dc:title>
  <dc:creator>Sekretariat</dc:creator>
  <cp:lastModifiedBy>Anwende</cp:lastModifiedBy>
  <cp:revision>31</cp:revision>
  <dcterms:created xsi:type="dcterms:W3CDTF">2022-06-01T07:04:20Z</dcterms:created>
  <dcterms:modified xsi:type="dcterms:W3CDTF">2024-06-03T07:47:08Z</dcterms:modified>
</cp:coreProperties>
</file>